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69" r:id="rId2"/>
    <p:sldId id="258" r:id="rId3"/>
    <p:sldId id="259" r:id="rId4"/>
    <p:sldId id="260" r:id="rId5"/>
    <p:sldId id="261" r:id="rId6"/>
    <p:sldId id="262" r:id="rId7"/>
    <p:sldId id="263" r:id="rId8"/>
    <p:sldId id="273" r:id="rId9"/>
    <p:sldId id="270" r:id="rId10"/>
    <p:sldId id="271" r:id="rId11"/>
    <p:sldId id="27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D12022A-B4C8-450B-9029-5E7521AAE872}">
          <p14:sldIdLst>
            <p14:sldId id="269"/>
            <p14:sldId id="258"/>
            <p14:sldId id="259"/>
            <p14:sldId id="260"/>
            <p14:sldId id="261"/>
            <p14:sldId id="262"/>
            <p14:sldId id="263"/>
            <p14:sldId id="273"/>
            <p14:sldId id="270"/>
            <p14:sldId id="271"/>
            <p14:sldId id="27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40" autoAdjust="0"/>
    <p:restoredTop sz="94660"/>
  </p:normalViewPr>
  <p:slideViewPr>
    <p:cSldViewPr snapToGrid="0" showGuides="1">
      <p:cViewPr varScale="1">
        <p:scale>
          <a:sx n="73" d="100"/>
          <a:sy n="73" d="100"/>
        </p:scale>
        <p:origin x="534" y="72"/>
      </p:cViewPr>
      <p:guideLst>
        <p:guide orient="horz" pos="2160"/>
        <p:guide pos="3840"/>
      </p:guideLst>
    </p:cSldViewPr>
  </p:slideViewPr>
  <p:notesTextViewPr>
    <p:cViewPr>
      <p:scale>
        <a:sx n="1" d="1"/>
        <a:sy n="1" d="1"/>
      </p:scale>
      <p:origin x="0" y="0"/>
    </p:cViewPr>
  </p:notesTextViewPr>
  <p:notesViewPr>
    <p:cSldViewPr snapToGrid="0" showGuides="1">
      <p:cViewPr varScale="1">
        <p:scale>
          <a:sx n="95" d="100"/>
          <a:sy n="95" d="100"/>
        </p:scale>
        <p:origin x="358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F93605-0C0C-4258-9724-5F2F9BB3BC90}" type="datetimeFigureOut">
              <a:rPr lang="en-US" smtClean="0"/>
              <a:t>7/31/2025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3FFE7F-C917-439A-8026-3D301EB5CC28}" type="slidenum">
              <a:rPr lang="en-US" smtClean="0"/>
              <a:t>‹#›</a:t>
            </a:fld>
            <a:endParaRPr lang="en-US"/>
          </a:p>
        </p:txBody>
      </p:sp>
    </p:spTree>
    <p:extLst>
      <p:ext uri="{BB962C8B-B14F-4D97-AF65-F5344CB8AC3E}">
        <p14:creationId xmlns:p14="http://schemas.microsoft.com/office/powerpoint/2010/main" val="75279982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31B3D-E4E3-4A80-AB70-C5564C267266}" type="datetimeFigureOut">
              <a:rPr lang="en-US" smtClean="0"/>
              <a:t>7/31/2025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0B30D-C07A-425B-A90C-BA7BEB191079}" type="slidenum">
              <a:rPr lang="en-US" smtClean="0"/>
              <a:t>‹#›</a:t>
            </a:fld>
            <a:endParaRPr lang="en-US"/>
          </a:p>
        </p:txBody>
      </p:sp>
    </p:spTree>
    <p:extLst>
      <p:ext uri="{BB962C8B-B14F-4D97-AF65-F5344CB8AC3E}">
        <p14:creationId xmlns:p14="http://schemas.microsoft.com/office/powerpoint/2010/main" val="372319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4245434"/>
            <a:ext cx="8686800" cy="1464906"/>
          </a:xfrm>
        </p:spPr>
        <p:txBody>
          <a:bodyPr anchor="b">
            <a:normAutofit/>
          </a:bodyPr>
          <a:lstStyle>
            <a:lvl1pPr algn="l">
              <a:lnSpc>
                <a:spcPct val="80000"/>
              </a:lnSpc>
              <a:defRPr sz="4800">
                <a:solidFill>
                  <a:schemeClr val="bg1"/>
                </a:solidFill>
                <a:effectLst>
                  <a:outerShdw blurRad="63500" algn="ctr" rotWithShape="0">
                    <a:prstClr val="black">
                      <a:alpha val="40000"/>
                    </a:prst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066800" y="5731795"/>
            <a:ext cx="8686800" cy="440405"/>
          </a:xfrm>
        </p:spPr>
        <p:txBody>
          <a:bodyPr/>
          <a:lstStyle>
            <a:lvl1pPr marL="0" indent="0" algn="l">
              <a:spcBef>
                <a:spcPts val="0"/>
              </a:spcBef>
              <a:buNone/>
              <a:defRPr sz="2400">
                <a:solidFill>
                  <a:schemeClr val="bg1"/>
                </a:solidFill>
                <a:effectLst>
                  <a:outerShdw blurRad="63500" algn="ctr" rotWithShape="0">
                    <a:prstClr val="black">
                      <a:alpha val="40000"/>
                    </a:prst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7/31/2025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457200"/>
            <a:ext cx="1828800" cy="57197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66800" y="457200"/>
            <a:ext cx="7955280" cy="57197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7/31/2025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1188720"/>
          </a:xfr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7/31/2025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9848" y="4242816"/>
            <a:ext cx="8686800" cy="1463040"/>
          </a:xfrm>
        </p:spPr>
        <p:txBody>
          <a:bodyPr anchor="b">
            <a:normAutofit/>
          </a:bodyPr>
          <a:lstStyle>
            <a:lvl1pPr>
              <a:defRPr sz="4800"/>
            </a:lvl1pPr>
          </a:lstStyle>
          <a:p>
            <a:r>
              <a:rPr lang="en-US" smtClean="0"/>
              <a:t>Click to edit Master title style</a:t>
            </a:r>
            <a:endParaRPr lang="en-US"/>
          </a:p>
        </p:txBody>
      </p:sp>
      <p:sp>
        <p:nvSpPr>
          <p:cNvPr id="3" name="Text Placeholder 2"/>
          <p:cNvSpPr>
            <a:spLocks noGrp="1"/>
          </p:cNvSpPr>
          <p:nvPr>
            <p:ph type="body" idx="1"/>
          </p:nvPr>
        </p:nvSpPr>
        <p:spPr>
          <a:xfrm>
            <a:off x="1066799" y="5733288"/>
            <a:ext cx="8686800" cy="438912"/>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668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246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7/31/2025</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a:xfrm>
            <a:off x="10668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668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246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246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7/31/2025</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7/31/2025</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CC0096-1860-4642-9CD2-0079EA5E7CD1}" type="datetimeFigureOut">
              <a:rPr lang="en-US" smtClean="0"/>
              <a:t>7/31/2025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0672"/>
            <a:ext cx="4663440" cy="1828800"/>
          </a:xfrm>
        </p:spPr>
        <p:txBody>
          <a:bodyPr anchor="b">
            <a:normAutofit/>
          </a:bodyPr>
          <a:lstStyle>
            <a:lvl1pPr>
              <a:defRPr sz="3600"/>
            </a:lvl1pPr>
          </a:lstStyle>
          <a:p>
            <a:r>
              <a:rPr lang="en-US" smtClean="0"/>
              <a:t>Click to edit Master title style</a:t>
            </a:r>
            <a:endParaRPr lang="en-US"/>
          </a:p>
        </p:txBody>
      </p:sp>
      <p:sp>
        <p:nvSpPr>
          <p:cNvPr id="3" name="Content Placeholder 2"/>
          <p:cNvSpPr>
            <a:spLocks noGrp="1"/>
          </p:cNvSpPr>
          <p:nvPr>
            <p:ph idx="1"/>
          </p:nvPr>
        </p:nvSpPr>
        <p:spPr>
          <a:xfrm>
            <a:off x="685799" y="457200"/>
            <a:ext cx="5410201" cy="57150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7CC0096-1860-4642-9CD2-0079EA5E7CD1}" type="datetimeFigureOut">
              <a:rPr lang="en-US" smtClean="0"/>
              <a:t>7/31/2025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3099"/>
            <a:ext cx="4663440" cy="1828800"/>
          </a:xfrm>
        </p:spPr>
        <p:txBody>
          <a:bodyPr anchor="b">
            <a:normAutofit/>
          </a:bodyPr>
          <a:lstStyle>
            <a:lvl1pPr>
              <a:defRPr sz="3600"/>
            </a:lvl1pPr>
          </a:lstStyle>
          <a:p>
            <a:r>
              <a:rPr lang="en-US" smtClean="0"/>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457518"/>
            <a:ext cx="10058400" cy="118872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6800" y="1905001"/>
            <a:ext cx="10058400" cy="4267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6800" y="6400800"/>
            <a:ext cx="1097280" cy="228600"/>
          </a:xfrm>
          <a:prstGeom prst="rect">
            <a:avLst/>
          </a:prstGeom>
        </p:spPr>
        <p:txBody>
          <a:bodyPr vert="horz" lIns="91440" tIns="45720" rIns="91440" bIns="45720" rtlCol="0" anchor="ctr"/>
          <a:lstStyle>
            <a:lvl1pPr algn="l">
              <a:defRPr sz="1100">
                <a:solidFill>
                  <a:schemeClr val="tx1"/>
                </a:solidFill>
              </a:defRPr>
            </a:lvl1pPr>
          </a:lstStyle>
          <a:p>
            <a:fld id="{37CC0096-1860-4642-9CD2-0079EA5E7CD1}" type="datetimeFigureOut">
              <a:rPr lang="en-US" smtClean="0"/>
              <a:pPr/>
              <a:t>7/31/2025</a:t>
            </a:fld>
            <a:endParaRPr lang="en-US" dirty="0"/>
          </a:p>
        </p:txBody>
      </p:sp>
      <p:sp>
        <p:nvSpPr>
          <p:cNvPr id="5" name="Footer Placeholder 4"/>
          <p:cNvSpPr>
            <a:spLocks noGrp="1"/>
          </p:cNvSpPr>
          <p:nvPr>
            <p:ph type="ftr" sz="quarter" idx="3"/>
          </p:nvPr>
        </p:nvSpPr>
        <p:spPr>
          <a:xfrm>
            <a:off x="2422849" y="6400800"/>
            <a:ext cx="7315200" cy="228600"/>
          </a:xfrm>
          <a:prstGeom prst="rect">
            <a:avLst/>
          </a:prstGeom>
        </p:spPr>
        <p:txBody>
          <a:bodyPr vert="horz" lIns="91440" tIns="45720" rIns="91440" bIns="45720" rtlCol="0" anchor="ctr"/>
          <a:lstStyle>
            <a:lvl1pPr algn="ct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027920" y="6400800"/>
            <a:ext cx="1097280" cy="228600"/>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6833" y="914401"/>
            <a:ext cx="9117876" cy="2743200"/>
          </a:xfrm>
        </p:spPr>
        <p:txBody>
          <a:bodyPr>
            <a:normAutofit/>
          </a:bodyPr>
          <a:lstStyle/>
          <a:p>
            <a:r>
              <a:rPr lang="en-GB" sz="5400" dirty="0" smtClean="0"/>
              <a:t>Software </a:t>
            </a:r>
            <a:br>
              <a:rPr lang="en-GB" sz="5400" dirty="0" smtClean="0"/>
            </a:br>
            <a:r>
              <a:rPr lang="en-GB" sz="5400" dirty="0" smtClean="0"/>
              <a:t>Development life cycle</a:t>
            </a:r>
            <a:endParaRPr lang="en-IN" sz="5400" dirty="0"/>
          </a:p>
        </p:txBody>
      </p:sp>
      <p:sp>
        <p:nvSpPr>
          <p:cNvPr id="3" name="Text Placeholder 2"/>
          <p:cNvSpPr>
            <a:spLocks noGrp="1"/>
          </p:cNvSpPr>
          <p:nvPr>
            <p:ph type="body" idx="1"/>
          </p:nvPr>
        </p:nvSpPr>
        <p:spPr>
          <a:xfrm>
            <a:off x="9056913" y="5641847"/>
            <a:ext cx="3135087" cy="1072461"/>
          </a:xfrm>
        </p:spPr>
        <p:txBody>
          <a:bodyPr>
            <a:normAutofit/>
          </a:bodyPr>
          <a:lstStyle/>
          <a:p>
            <a:r>
              <a:rPr lang="en-GB" sz="2800" dirty="0" smtClean="0">
                <a:solidFill>
                  <a:schemeClr val="tx2"/>
                </a:solidFill>
                <a:latin typeface="Times New Roman" panose="02020603050405020304" pitchFamily="18" charset="0"/>
                <a:cs typeface="Times New Roman" panose="02020603050405020304" pitchFamily="18" charset="0"/>
              </a:rPr>
              <a:t>Presented By</a:t>
            </a:r>
          </a:p>
          <a:p>
            <a:r>
              <a:rPr lang="en-GB" sz="2800" dirty="0" smtClean="0">
                <a:solidFill>
                  <a:schemeClr val="tx2"/>
                </a:solidFill>
                <a:latin typeface="Times New Roman" panose="02020603050405020304" pitchFamily="18" charset="0"/>
                <a:cs typeface="Times New Roman" panose="02020603050405020304" pitchFamily="18" charset="0"/>
              </a:rPr>
              <a:t>GANAVI.J</a:t>
            </a:r>
            <a:endParaRPr lang="en-IN" sz="2800"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52158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668" y="117565"/>
            <a:ext cx="10058400" cy="862467"/>
          </a:xfrm>
        </p:spPr>
        <p:txBody>
          <a:bodyPr/>
          <a:lstStyle/>
          <a:p>
            <a:r>
              <a:rPr lang="en-GB" dirty="0" smtClean="0"/>
              <a:t>Advantages and Disadvantages</a:t>
            </a:r>
            <a:endParaRPr lang="en-IN" dirty="0"/>
          </a:p>
        </p:txBody>
      </p:sp>
      <p:sp>
        <p:nvSpPr>
          <p:cNvPr id="3" name="Content Placeholder 2"/>
          <p:cNvSpPr>
            <a:spLocks noGrp="1"/>
          </p:cNvSpPr>
          <p:nvPr>
            <p:ph idx="1"/>
          </p:nvPr>
        </p:nvSpPr>
        <p:spPr>
          <a:xfrm>
            <a:off x="831667" y="1082040"/>
            <a:ext cx="10611395" cy="5632269"/>
          </a:xfrm>
        </p:spPr>
        <p:txBody>
          <a:bodyPr/>
          <a:lstStyle/>
          <a:p>
            <a:pPr marL="0" indent="0">
              <a:buNone/>
            </a:pPr>
            <a:r>
              <a:rPr lang="en-GB" b="1" dirty="0" smtClean="0">
                <a:solidFill>
                  <a:schemeClr val="tx2"/>
                </a:solidFill>
                <a:latin typeface="Times New Roman" panose="02020603050405020304" pitchFamily="18" charset="0"/>
                <a:cs typeface="Times New Roman" panose="02020603050405020304" pitchFamily="18" charset="0"/>
              </a:rPr>
              <a:t>Advantages :-</a:t>
            </a:r>
            <a:endParaRPr lang="en-IN" b="1" dirty="0" smtClean="0">
              <a:solidFill>
                <a:schemeClr val="tx2"/>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dirty="0" smtClean="0">
                <a:solidFill>
                  <a:schemeClr val="tx2"/>
                </a:solidFill>
                <a:latin typeface="Times New Roman" panose="02020603050405020304" pitchFamily="18" charset="0"/>
                <a:cs typeface="Times New Roman" panose="02020603050405020304" pitchFamily="18" charset="0"/>
              </a:rPr>
              <a:t>Errors are easy to be identified.</a:t>
            </a:r>
          </a:p>
          <a:p>
            <a:pPr>
              <a:buFont typeface="Wingdings" panose="05000000000000000000" pitchFamily="2" charset="2"/>
              <a:buChar char="Ø"/>
            </a:pPr>
            <a:r>
              <a:rPr lang="en-GB" dirty="0" smtClean="0">
                <a:solidFill>
                  <a:schemeClr val="tx2"/>
                </a:solidFill>
                <a:latin typeface="Times New Roman" panose="02020603050405020304" pitchFamily="18" charset="0"/>
                <a:cs typeface="Times New Roman" panose="02020603050405020304" pitchFamily="18" charset="0"/>
              </a:rPr>
              <a:t>Used in Large projects</a:t>
            </a:r>
            <a:r>
              <a:rPr lang="en-GB" dirty="0" smtClean="0">
                <a:solidFill>
                  <a:schemeClr val="tx2"/>
                </a:solidFill>
                <a:latin typeface="Times New Roman" panose="02020603050405020304" pitchFamily="18" charset="0"/>
                <a:cs typeface="Times New Roman" panose="02020603050405020304" pitchFamily="18" charset="0"/>
              </a:rPr>
              <a:t>.</a:t>
            </a:r>
            <a:endParaRPr lang="en-GB" dirty="0" smtClean="0">
              <a:solidFill>
                <a:schemeClr val="tx2"/>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dirty="0" smtClean="0">
                <a:solidFill>
                  <a:schemeClr val="tx2"/>
                </a:solidFill>
                <a:latin typeface="Times New Roman" panose="02020603050405020304" pitchFamily="18" charset="0"/>
                <a:cs typeface="Times New Roman" panose="02020603050405020304" pitchFamily="18" charset="0"/>
              </a:rPr>
              <a:t>A customer </a:t>
            </a:r>
            <a:r>
              <a:rPr lang="en-GB" dirty="0" smtClean="0">
                <a:solidFill>
                  <a:schemeClr val="tx2"/>
                </a:solidFill>
                <a:latin typeface="Times New Roman" panose="02020603050405020304" pitchFamily="18" charset="0"/>
                <a:cs typeface="Times New Roman" panose="02020603050405020304" pitchFamily="18" charset="0"/>
              </a:rPr>
              <a:t>feedback are taken after every iteration.</a:t>
            </a:r>
            <a:endParaRPr lang="en-GB" dirty="0" smtClean="0">
              <a:solidFill>
                <a:schemeClr val="tx2"/>
              </a:solidFill>
              <a:latin typeface="Times New Roman" panose="02020603050405020304" pitchFamily="18" charset="0"/>
              <a:cs typeface="Times New Roman" panose="02020603050405020304" pitchFamily="18" charset="0"/>
            </a:endParaRPr>
          </a:p>
          <a:p>
            <a:pPr marL="0" indent="0">
              <a:buNone/>
            </a:pPr>
            <a:r>
              <a:rPr lang="en-GB" b="1" dirty="0" smtClean="0">
                <a:solidFill>
                  <a:schemeClr val="tx2"/>
                </a:solidFill>
                <a:latin typeface="Times New Roman" panose="02020603050405020304" pitchFamily="18" charset="0"/>
                <a:cs typeface="Times New Roman" panose="02020603050405020304" pitchFamily="18" charset="0"/>
              </a:rPr>
              <a:t>Disadvantages :-</a:t>
            </a:r>
          </a:p>
          <a:p>
            <a:pPr>
              <a:buFont typeface="Wingdings" panose="05000000000000000000" pitchFamily="2" charset="2"/>
              <a:buChar char="Ø"/>
            </a:pPr>
            <a:r>
              <a:rPr lang="en-GB" dirty="0" smtClean="0">
                <a:solidFill>
                  <a:schemeClr val="tx2"/>
                </a:solidFill>
                <a:latin typeface="Times New Roman" panose="02020603050405020304" pitchFamily="18" charset="0"/>
                <a:cs typeface="Times New Roman" panose="02020603050405020304" pitchFamily="18" charset="0"/>
              </a:rPr>
              <a:t>More recourses required.</a:t>
            </a:r>
            <a:endParaRPr lang="en-GB" dirty="0" smtClean="0">
              <a:solidFill>
                <a:schemeClr val="tx2"/>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dirty="0" smtClean="0">
                <a:solidFill>
                  <a:schemeClr val="tx2"/>
                </a:solidFill>
                <a:latin typeface="Times New Roman" panose="02020603050405020304" pitchFamily="18" charset="0"/>
                <a:cs typeface="Times New Roman" panose="02020603050405020304" pitchFamily="18" charset="0"/>
              </a:rPr>
              <a:t>Deadline not confirmed.</a:t>
            </a:r>
            <a:endParaRPr lang="en-GB" dirty="0" smtClean="0">
              <a:solidFill>
                <a:schemeClr val="tx2"/>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GB" dirty="0" smtClean="0">
                <a:solidFill>
                  <a:schemeClr val="tx2"/>
                </a:solidFill>
                <a:latin typeface="Times New Roman" panose="02020603050405020304" pitchFamily="18" charset="0"/>
                <a:cs typeface="Times New Roman" panose="02020603050405020304" pitchFamily="18" charset="0"/>
              </a:rPr>
              <a:t>Over budget</a:t>
            </a:r>
            <a:r>
              <a:rPr lang="en-GB" dirty="0" smtClean="0">
                <a:solidFill>
                  <a:schemeClr val="tx2"/>
                </a:solidFill>
                <a:latin typeface="Times New Roman" panose="02020603050405020304" pitchFamily="18" charset="0"/>
                <a:cs typeface="Times New Roman" panose="02020603050405020304" pitchFamily="18" charset="0"/>
              </a:rPr>
              <a:t>.</a:t>
            </a:r>
            <a:endParaRPr lang="en-GB"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GB" b="1"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GB" dirty="0" smtClean="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08411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57155" y="1005841"/>
            <a:ext cx="6074228" cy="3370216"/>
          </a:xfrm>
        </p:spPr>
        <p:txBody>
          <a:bodyPr>
            <a:noAutofit/>
          </a:bodyPr>
          <a:lstStyle/>
          <a:p>
            <a:r>
              <a:rPr lang="en-GB" sz="8000" dirty="0" smtClean="0"/>
              <a:t>Thank You</a:t>
            </a:r>
            <a:endParaRPr lang="en-IN" sz="8000" dirty="0"/>
          </a:p>
        </p:txBody>
      </p:sp>
    </p:spTree>
    <p:extLst>
      <p:ext uri="{BB962C8B-B14F-4D97-AF65-F5344CB8AC3E}">
        <p14:creationId xmlns:p14="http://schemas.microsoft.com/office/powerpoint/2010/main" val="305853928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AutoShape 2" descr="A Free Guide to Software Development Life Cycl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 name="Title 1"/>
          <p:cNvSpPr>
            <a:spLocks noGrp="1"/>
          </p:cNvSpPr>
          <p:nvPr>
            <p:ph type="title"/>
          </p:nvPr>
        </p:nvSpPr>
        <p:spPr/>
        <p:txBody>
          <a:bodyPr/>
          <a:lstStyle/>
          <a:p>
            <a:r>
              <a:rPr lang="en-US" dirty="0" smtClean="0"/>
              <a:t>Software Development life cycle:-(SDLC) </a:t>
            </a:r>
            <a:endParaRPr lang="en-US" dirty="0"/>
          </a:p>
        </p:txBody>
      </p:sp>
      <p:sp>
        <p:nvSpPr>
          <p:cNvPr id="3" name="Content Placeholder 2"/>
          <p:cNvSpPr>
            <a:spLocks noGrp="1"/>
          </p:cNvSpPr>
          <p:nvPr>
            <p:ph idx="1"/>
          </p:nvPr>
        </p:nvSpPr>
        <p:spPr/>
        <p:txBody>
          <a:bodyPr/>
          <a:lstStyle/>
          <a:p>
            <a:pPr marL="0" indent="0">
              <a:buNone/>
            </a:pPr>
            <a:r>
              <a:rPr lang="en-US" dirty="0" smtClean="0">
                <a:solidFill>
                  <a:schemeClr val="tx2"/>
                </a:solidFill>
                <a:latin typeface="Times New Roman" panose="02020603050405020304" pitchFamily="18" charset="0"/>
                <a:cs typeface="Times New Roman" panose="02020603050405020304" pitchFamily="18" charset="0"/>
              </a:rPr>
              <a:t>Software Development life cycle is a process used by the software industry to design, develop and test high quality software’s. The SDLC aims to produce high quality software the meets or exceeds customer expectations, reaches the completion within time and cost estimated.</a:t>
            </a:r>
            <a:endParaRPr lang="en-US" dirty="0">
              <a:solidFill>
                <a:schemeClr val="tx2"/>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3435532" y="3544524"/>
            <a:ext cx="4976948" cy="2886440"/>
          </a:xfrm>
          <a:prstGeom prst="rect">
            <a:avLst/>
          </a:prstGeom>
        </p:spPr>
      </p:pic>
    </p:spTree>
    <p:extLst>
      <p:ext uri="{BB962C8B-B14F-4D97-AF65-F5344CB8AC3E}">
        <p14:creationId xmlns:p14="http://schemas.microsoft.com/office/powerpoint/2010/main" val="22535369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5360" y="0"/>
            <a:ext cx="10058400" cy="1188720"/>
          </a:xfrm>
        </p:spPr>
        <p:txBody>
          <a:bodyPr/>
          <a:lstStyle/>
          <a:p>
            <a:r>
              <a:rPr lang="en-US" dirty="0" smtClean="0"/>
              <a:t>SDLC Phases</a:t>
            </a:r>
            <a:endParaRPr lang="en-US" dirty="0"/>
          </a:p>
        </p:txBody>
      </p:sp>
      <p:sp>
        <p:nvSpPr>
          <p:cNvPr id="3" name="Content Placeholder 2"/>
          <p:cNvSpPr>
            <a:spLocks noGrp="1"/>
          </p:cNvSpPr>
          <p:nvPr>
            <p:ph idx="1"/>
          </p:nvPr>
        </p:nvSpPr>
        <p:spPr>
          <a:xfrm>
            <a:off x="975359" y="1356360"/>
            <a:ext cx="10258697" cy="5384073"/>
          </a:xfrm>
        </p:spPr>
        <p:txBody>
          <a:bodyPr/>
          <a:lstStyle/>
          <a:p>
            <a:pPr marL="0" indent="0">
              <a:buNone/>
            </a:pPr>
            <a:r>
              <a:rPr lang="en-GB" b="1" dirty="0" smtClean="0">
                <a:solidFill>
                  <a:schemeClr val="tx2"/>
                </a:solidFill>
                <a:latin typeface="Times New Roman" panose="02020603050405020304" pitchFamily="18" charset="0"/>
                <a:cs typeface="Times New Roman" panose="02020603050405020304" pitchFamily="18" charset="0"/>
              </a:rPr>
              <a:t>Requirements and Analysis :-</a:t>
            </a:r>
            <a:r>
              <a:rPr lang="en-GB" dirty="0" smtClean="0">
                <a:solidFill>
                  <a:schemeClr val="tx2"/>
                </a:solidFill>
                <a:latin typeface="Times New Roman" panose="02020603050405020304" pitchFamily="18" charset="0"/>
                <a:cs typeface="Times New Roman" panose="02020603050405020304" pitchFamily="18" charset="0"/>
              </a:rPr>
              <a:t>Requirement Analysis phases, where the stakeholder discuss the requirements of the software that needs to be developed to achieve a goal.</a:t>
            </a:r>
            <a:endParaRPr lang="en-GB" b="1" dirty="0" smtClean="0">
              <a:solidFill>
                <a:schemeClr val="tx2"/>
              </a:solidFill>
              <a:latin typeface="Times New Roman" panose="02020603050405020304" pitchFamily="18" charset="0"/>
              <a:cs typeface="Times New Roman" panose="02020603050405020304" pitchFamily="18" charset="0"/>
            </a:endParaRPr>
          </a:p>
          <a:p>
            <a:pPr marL="0" indent="0">
              <a:buNone/>
            </a:pPr>
            <a:r>
              <a:rPr lang="en-GB" b="1" dirty="0" smtClean="0">
                <a:solidFill>
                  <a:schemeClr val="tx2"/>
                </a:solidFill>
                <a:latin typeface="Times New Roman" panose="02020603050405020304" pitchFamily="18" charset="0"/>
                <a:cs typeface="Times New Roman" panose="02020603050405020304" pitchFamily="18" charset="0"/>
              </a:rPr>
              <a:t>Design :-</a:t>
            </a:r>
            <a:r>
              <a:rPr lang="en-GB" dirty="0" smtClean="0">
                <a:solidFill>
                  <a:schemeClr val="tx2"/>
                </a:solidFill>
                <a:latin typeface="Times New Roman" panose="02020603050405020304" pitchFamily="18" charset="0"/>
                <a:cs typeface="Times New Roman" panose="02020603050405020304" pitchFamily="18" charset="0"/>
              </a:rPr>
              <a:t>During the design phase, developers start the high level design of the software and system to be able to deliver each requirement.</a:t>
            </a:r>
          </a:p>
          <a:p>
            <a:pPr marL="0" indent="0">
              <a:buNone/>
            </a:pPr>
            <a:r>
              <a:rPr lang="en-GB" b="1" dirty="0" smtClean="0">
                <a:solidFill>
                  <a:schemeClr val="tx2"/>
                </a:solidFill>
                <a:latin typeface="Times New Roman" panose="02020603050405020304" pitchFamily="18" charset="0"/>
                <a:cs typeface="Times New Roman" panose="02020603050405020304" pitchFamily="18" charset="0"/>
              </a:rPr>
              <a:t>Coding :-</a:t>
            </a:r>
            <a:r>
              <a:rPr lang="en-GB" dirty="0" smtClean="0">
                <a:solidFill>
                  <a:schemeClr val="tx2"/>
                </a:solidFill>
                <a:latin typeface="Times New Roman" panose="02020603050405020304" pitchFamily="18" charset="0"/>
                <a:cs typeface="Times New Roman" panose="02020603050405020304" pitchFamily="18" charset="0"/>
              </a:rPr>
              <a:t>In this phase, developers start coding according to the requirement and the design in the previous phases.</a:t>
            </a:r>
          </a:p>
          <a:p>
            <a:pPr marL="0" indent="0">
              <a:buNone/>
            </a:pPr>
            <a:r>
              <a:rPr lang="en-GB" b="1" dirty="0" smtClean="0">
                <a:solidFill>
                  <a:schemeClr val="tx2"/>
                </a:solidFill>
                <a:latin typeface="Times New Roman" panose="02020603050405020304" pitchFamily="18" charset="0"/>
                <a:cs typeface="Times New Roman" panose="02020603050405020304" pitchFamily="18" charset="0"/>
              </a:rPr>
              <a:t>Testing :-</a:t>
            </a:r>
            <a:r>
              <a:rPr lang="en-GB" dirty="0" smtClean="0">
                <a:solidFill>
                  <a:schemeClr val="tx2"/>
                </a:solidFill>
                <a:latin typeface="Times New Roman" panose="02020603050405020304" pitchFamily="18" charset="0"/>
                <a:cs typeface="Times New Roman" panose="02020603050405020304" pitchFamily="18" charset="0"/>
              </a:rPr>
              <a:t>In this phase, testers start to test the system against the requirements. The testers aim to find defects within the system as well as verifying the application and according to what was documented in the requirements analysis.</a:t>
            </a:r>
          </a:p>
          <a:p>
            <a:pPr marL="0" indent="0">
              <a:buNone/>
            </a:pPr>
            <a:r>
              <a:rPr lang="en-GB" b="1" dirty="0" smtClean="0">
                <a:solidFill>
                  <a:schemeClr val="tx2"/>
                </a:solidFill>
                <a:latin typeface="Times New Roman" panose="02020603050405020304" pitchFamily="18" charset="0"/>
                <a:cs typeface="Times New Roman" panose="02020603050405020304" pitchFamily="18" charset="0"/>
              </a:rPr>
              <a:t>Deployment :- </a:t>
            </a:r>
            <a:r>
              <a:rPr lang="en-GB" dirty="0" smtClean="0">
                <a:solidFill>
                  <a:schemeClr val="tx2"/>
                </a:solidFill>
                <a:latin typeface="Times New Roman" panose="02020603050405020304" pitchFamily="18" charset="0"/>
                <a:cs typeface="Times New Roman" panose="02020603050405020304" pitchFamily="18" charset="0"/>
              </a:rPr>
              <a:t>Once the software has been fully tested and no issues remain in the software, it is a time to deploy to production where customers can use the system. </a:t>
            </a:r>
            <a:endParaRPr lang="en-GB" b="1"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57341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Life Cycle Models </a:t>
            </a:r>
            <a:endParaRPr lang="en-US" dirty="0"/>
          </a:p>
        </p:txBody>
      </p:sp>
      <p:sp>
        <p:nvSpPr>
          <p:cNvPr id="3" name="Content Placeholder 2"/>
          <p:cNvSpPr>
            <a:spLocks noGrp="1"/>
          </p:cNvSpPr>
          <p:nvPr>
            <p:ph sz="half" idx="1"/>
          </p:nvPr>
        </p:nvSpPr>
        <p:spPr>
          <a:xfrm>
            <a:off x="1066799" y="1750423"/>
            <a:ext cx="9710057" cy="4426539"/>
          </a:xfrm>
        </p:spPr>
        <p:txBody>
          <a:bodyPr/>
          <a:lstStyle/>
          <a:p>
            <a:pPr>
              <a:buFont typeface="Wingdings" panose="05000000000000000000" pitchFamily="2" charset="2"/>
              <a:buChar char="v"/>
            </a:pPr>
            <a:r>
              <a:rPr lang="en-US" sz="2800" b="1" dirty="0" smtClean="0">
                <a:solidFill>
                  <a:schemeClr val="tx2"/>
                </a:solidFill>
                <a:latin typeface="Times New Roman" panose="02020603050405020304" pitchFamily="18" charset="0"/>
                <a:cs typeface="Times New Roman" panose="02020603050405020304" pitchFamily="18" charset="0"/>
              </a:rPr>
              <a:t>Waterfall model</a:t>
            </a:r>
          </a:p>
          <a:p>
            <a:pPr>
              <a:buFont typeface="Wingdings" panose="05000000000000000000" pitchFamily="2" charset="2"/>
              <a:buChar char="v"/>
            </a:pPr>
            <a:r>
              <a:rPr lang="en-US" sz="2800" b="1" dirty="0" smtClean="0">
                <a:solidFill>
                  <a:schemeClr val="tx2"/>
                </a:solidFill>
                <a:latin typeface="Times New Roman" panose="02020603050405020304" pitchFamily="18" charset="0"/>
                <a:cs typeface="Times New Roman" panose="02020603050405020304" pitchFamily="18" charset="0"/>
              </a:rPr>
              <a:t>Agile model</a:t>
            </a:r>
          </a:p>
          <a:p>
            <a:pPr>
              <a:buFont typeface="Wingdings" panose="05000000000000000000" pitchFamily="2" charset="2"/>
              <a:buChar char="v"/>
            </a:pPr>
            <a:r>
              <a:rPr lang="en-US" sz="2800" b="1" dirty="0" smtClean="0">
                <a:solidFill>
                  <a:schemeClr val="tx2"/>
                </a:solidFill>
                <a:latin typeface="Times New Roman" panose="02020603050405020304" pitchFamily="18" charset="0"/>
                <a:cs typeface="Times New Roman" panose="02020603050405020304" pitchFamily="18" charset="0"/>
              </a:rPr>
              <a:t>Iterative model</a:t>
            </a:r>
          </a:p>
          <a:p>
            <a:pPr marL="0" indent="0">
              <a:buNone/>
            </a:pPr>
            <a:endParaRPr lang="en-US" sz="2800" b="1" dirty="0" smtClean="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05082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799" y="-165580"/>
            <a:ext cx="10058400" cy="1188720"/>
          </a:xfrm>
        </p:spPr>
        <p:txBody>
          <a:bodyPr/>
          <a:lstStyle/>
          <a:p>
            <a:r>
              <a:rPr lang="en-US" dirty="0" smtClean="0"/>
              <a:t>Waterfall model</a:t>
            </a:r>
            <a:endParaRPr lang="en-US" dirty="0"/>
          </a:p>
        </p:txBody>
      </p:sp>
      <p:sp>
        <p:nvSpPr>
          <p:cNvPr id="3" name="Content Placeholder 2"/>
          <p:cNvSpPr>
            <a:spLocks noGrp="1"/>
          </p:cNvSpPr>
          <p:nvPr>
            <p:ph sz="half" idx="1"/>
          </p:nvPr>
        </p:nvSpPr>
        <p:spPr>
          <a:xfrm>
            <a:off x="1066799" y="1023139"/>
            <a:ext cx="10519955" cy="5665043"/>
          </a:xfrm>
        </p:spPr>
        <p:txBody>
          <a:bodyPr/>
          <a:lstStyle/>
          <a:p>
            <a:pPr marL="0" indent="0">
              <a:buNone/>
            </a:pPr>
            <a:r>
              <a:rPr lang="en-US" dirty="0" smtClean="0">
                <a:solidFill>
                  <a:schemeClr val="tx2"/>
                </a:solidFill>
                <a:latin typeface="Times New Roman" panose="02020603050405020304" pitchFamily="18" charset="0"/>
                <a:cs typeface="Times New Roman" panose="02020603050405020304" pitchFamily="18" charset="0"/>
              </a:rPr>
              <a:t>Is the simplest model of software development paradigm. It says the all phases of the SDLC will function one after another in linear manner. That is when the first phase is finished then only the second phase will start and soon.</a:t>
            </a: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r>
              <a:rPr lang="en-US" dirty="0" smtClean="0">
                <a:solidFill>
                  <a:schemeClr val="tx2"/>
                </a:solidFill>
                <a:latin typeface="Times New Roman" panose="02020603050405020304" pitchFamily="18" charset="0"/>
                <a:cs typeface="Times New Roman" panose="02020603050405020304" pitchFamily="18" charset="0"/>
              </a:rPr>
              <a:t>This model assumes that everything is carried out and taken place perfectly in the previous stage and there is no need to think about the past issues that may arise in the next phase. This model is best suited when developers already have designed and developed similar software in the past and is aware of all its domains.</a:t>
            </a: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2860765" y="2377439"/>
            <a:ext cx="5473337" cy="222916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131782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3641" y="0"/>
            <a:ext cx="8322348" cy="1397726"/>
          </a:xfrm>
        </p:spPr>
        <p:txBody>
          <a:bodyPr/>
          <a:lstStyle/>
          <a:p>
            <a:r>
              <a:rPr lang="en-US" dirty="0" smtClean="0"/>
              <a:t>Advantages and Disadvantages</a:t>
            </a:r>
            <a:endParaRPr lang="en-US" dirty="0"/>
          </a:p>
        </p:txBody>
      </p:sp>
      <p:sp>
        <p:nvSpPr>
          <p:cNvPr id="3" name="Text Placeholder 2"/>
          <p:cNvSpPr>
            <a:spLocks noGrp="1"/>
          </p:cNvSpPr>
          <p:nvPr>
            <p:ph type="body" idx="1"/>
          </p:nvPr>
        </p:nvSpPr>
        <p:spPr>
          <a:xfrm>
            <a:off x="403640" y="1605424"/>
            <a:ext cx="10634473" cy="5069695"/>
          </a:xfrm>
        </p:spPr>
        <p:txBody>
          <a:bodyPr/>
          <a:lstStyle/>
          <a:p>
            <a:r>
              <a:rPr lang="en-US" sz="2800" b="1" dirty="0" smtClean="0">
                <a:solidFill>
                  <a:schemeClr val="tx2"/>
                </a:solidFill>
                <a:latin typeface="Times New Roman" panose="02020603050405020304" pitchFamily="18" charset="0"/>
                <a:cs typeface="Times New Roman" panose="02020603050405020304" pitchFamily="18" charset="0"/>
              </a:rPr>
              <a:t>Advantages:-</a:t>
            </a:r>
            <a:endParaRPr lang="en-US" sz="2800" dirty="0">
              <a:solidFill>
                <a:schemeClr val="tx2"/>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dirty="0" smtClean="0">
                <a:solidFill>
                  <a:schemeClr val="tx2"/>
                </a:solidFill>
                <a:latin typeface="Times New Roman" panose="02020603050405020304" pitchFamily="18" charset="0"/>
                <a:cs typeface="Times New Roman" panose="02020603050405020304" pitchFamily="18" charset="0"/>
              </a:rPr>
              <a:t>It is simple and easy to understand and use.</a:t>
            </a:r>
          </a:p>
          <a:p>
            <a:pPr marL="342900" indent="-342900">
              <a:buFont typeface="Wingdings" panose="05000000000000000000" pitchFamily="2" charset="2"/>
              <a:buChar char="Ø"/>
            </a:pPr>
            <a:r>
              <a:rPr lang="en-US" dirty="0" smtClean="0">
                <a:solidFill>
                  <a:schemeClr val="tx2"/>
                </a:solidFill>
                <a:latin typeface="Times New Roman" panose="02020603050405020304" pitchFamily="18" charset="0"/>
                <a:cs typeface="Times New Roman" panose="02020603050405020304" pitchFamily="18" charset="0"/>
              </a:rPr>
              <a:t>It is easy to manage.</a:t>
            </a:r>
          </a:p>
          <a:p>
            <a:pPr marL="342900" indent="-342900">
              <a:buFont typeface="Wingdings" panose="05000000000000000000" pitchFamily="2" charset="2"/>
              <a:buChar char="Ø"/>
            </a:pPr>
            <a:r>
              <a:rPr lang="en-US" dirty="0" smtClean="0">
                <a:solidFill>
                  <a:schemeClr val="tx2"/>
                </a:solidFill>
                <a:latin typeface="Times New Roman" panose="02020603050405020304" pitchFamily="18" charset="0"/>
                <a:cs typeface="Times New Roman" panose="02020603050405020304" pitchFamily="18" charset="0"/>
              </a:rPr>
              <a:t>Clearly defined stages and well understood.</a:t>
            </a:r>
          </a:p>
          <a:p>
            <a:pPr marL="342900" indent="-342900">
              <a:buFont typeface="Wingdings" panose="05000000000000000000" pitchFamily="2" charset="2"/>
              <a:buChar char="Ø"/>
            </a:pPr>
            <a:r>
              <a:rPr lang="en-US" dirty="0" smtClean="0">
                <a:solidFill>
                  <a:schemeClr val="tx2"/>
                </a:solidFill>
                <a:latin typeface="Times New Roman" panose="02020603050405020304" pitchFamily="18" charset="0"/>
                <a:cs typeface="Times New Roman" panose="02020603050405020304" pitchFamily="18" charset="0"/>
              </a:rPr>
              <a:t>Process and Result are well documented. </a:t>
            </a:r>
          </a:p>
          <a:p>
            <a:pPr marL="342900" indent="-342900">
              <a:buFont typeface="Wingdings" panose="05000000000000000000" pitchFamily="2" charset="2"/>
              <a:buChar char="Ø"/>
            </a:pPr>
            <a:endParaRPr lang="en-US" dirty="0">
              <a:solidFill>
                <a:schemeClr val="tx2"/>
              </a:solidFill>
              <a:latin typeface="Times New Roman" panose="02020603050405020304" pitchFamily="18" charset="0"/>
              <a:cs typeface="Times New Roman" panose="02020603050405020304" pitchFamily="18" charset="0"/>
            </a:endParaRPr>
          </a:p>
          <a:p>
            <a:endParaRPr lang="en-US" dirty="0">
              <a:solidFill>
                <a:schemeClr val="tx2"/>
              </a:solidFill>
              <a:latin typeface="Times New Roman" panose="02020603050405020304" pitchFamily="18" charset="0"/>
              <a:cs typeface="Times New Roman" panose="02020603050405020304" pitchFamily="18" charset="0"/>
            </a:endParaRPr>
          </a:p>
          <a:p>
            <a:r>
              <a:rPr lang="en-US" sz="2800" b="1" dirty="0" smtClean="0">
                <a:solidFill>
                  <a:schemeClr val="tx2"/>
                </a:solidFill>
                <a:latin typeface="Times New Roman" panose="02020603050405020304" pitchFamily="18" charset="0"/>
                <a:cs typeface="Times New Roman" panose="02020603050405020304" pitchFamily="18" charset="0"/>
              </a:rPr>
              <a:t>Disadvantages :-</a:t>
            </a:r>
          </a:p>
          <a:p>
            <a:pPr marL="342900" indent="-342900">
              <a:buFont typeface="Wingdings" panose="05000000000000000000" pitchFamily="2" charset="2"/>
              <a:buChar char="Ø"/>
            </a:pPr>
            <a:r>
              <a:rPr lang="en-US" dirty="0" smtClean="0">
                <a:solidFill>
                  <a:schemeClr val="tx2"/>
                </a:solidFill>
                <a:latin typeface="Times New Roman" panose="02020603050405020304" pitchFamily="18" charset="0"/>
                <a:cs typeface="Times New Roman" panose="02020603050405020304" pitchFamily="18" charset="0"/>
              </a:rPr>
              <a:t>Poor model for long and ongoing projects.</a:t>
            </a:r>
          </a:p>
          <a:p>
            <a:pPr marL="342900" indent="-342900">
              <a:buFont typeface="Wingdings" panose="05000000000000000000" pitchFamily="2" charset="2"/>
              <a:buChar char="Ø"/>
            </a:pPr>
            <a:r>
              <a:rPr lang="en-US" dirty="0" smtClean="0">
                <a:solidFill>
                  <a:schemeClr val="tx2"/>
                </a:solidFill>
                <a:latin typeface="Times New Roman" panose="02020603050405020304" pitchFamily="18" charset="0"/>
                <a:cs typeface="Times New Roman" panose="02020603050405020304" pitchFamily="18" charset="0"/>
              </a:rPr>
              <a:t>It is difficult to measure progress within stages.</a:t>
            </a:r>
          </a:p>
          <a:p>
            <a:pPr marL="342900" indent="-342900">
              <a:buFont typeface="Wingdings" panose="05000000000000000000" pitchFamily="2" charset="2"/>
              <a:buChar char="Ø"/>
            </a:pPr>
            <a:r>
              <a:rPr lang="en-US" dirty="0" smtClean="0">
                <a:solidFill>
                  <a:schemeClr val="tx2"/>
                </a:solidFill>
                <a:latin typeface="Times New Roman" panose="02020603050405020304" pitchFamily="18" charset="0"/>
                <a:cs typeface="Times New Roman" panose="02020603050405020304" pitchFamily="18" charset="0"/>
              </a:rPr>
              <a:t>Not a good model for long and object oriented projects.</a:t>
            </a:r>
          </a:p>
          <a:p>
            <a:pPr marL="342900" indent="-342900">
              <a:buFont typeface="Wingdings" panose="05000000000000000000" pitchFamily="2" charset="2"/>
              <a:buChar char="Ø"/>
            </a:pPr>
            <a:r>
              <a:rPr lang="en-US" dirty="0" smtClean="0">
                <a:solidFill>
                  <a:schemeClr val="tx2"/>
                </a:solidFill>
                <a:latin typeface="Times New Roman" panose="02020603050405020304" pitchFamily="18" charset="0"/>
                <a:cs typeface="Times New Roman" panose="02020603050405020304" pitchFamily="18" charset="0"/>
              </a:rPr>
              <a:t>Cannot accommodate changing requirements.</a:t>
            </a:r>
          </a:p>
          <a:p>
            <a:endParaRPr lang="en-US" dirty="0">
              <a:solidFill>
                <a:schemeClr val="tx2"/>
              </a:solidFill>
              <a:latin typeface="Times New Roman" panose="02020603050405020304" pitchFamily="18" charset="0"/>
              <a:cs typeface="Times New Roman" panose="02020603050405020304" pitchFamily="18" charset="0"/>
            </a:endParaRPr>
          </a:p>
          <a:p>
            <a:endParaRPr lang="en-US" dirty="0" smtClean="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117007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5360" y="-58463"/>
            <a:ext cx="10058400" cy="1188720"/>
          </a:xfrm>
        </p:spPr>
        <p:txBody>
          <a:bodyPr/>
          <a:lstStyle/>
          <a:p>
            <a:r>
              <a:rPr lang="en-US" dirty="0" smtClean="0"/>
              <a:t>Agile Model</a:t>
            </a:r>
            <a:endParaRPr lang="en-US" dirty="0"/>
          </a:p>
        </p:txBody>
      </p:sp>
      <p:sp>
        <p:nvSpPr>
          <p:cNvPr id="4" name="Content Placeholder 3"/>
          <p:cNvSpPr>
            <a:spLocks noGrp="1"/>
          </p:cNvSpPr>
          <p:nvPr>
            <p:ph sz="half" idx="2"/>
          </p:nvPr>
        </p:nvSpPr>
        <p:spPr>
          <a:xfrm>
            <a:off x="975360" y="1130257"/>
            <a:ext cx="10154194" cy="5623240"/>
          </a:xfrm>
        </p:spPr>
        <p:txBody>
          <a:bodyPr>
            <a:normAutofit/>
          </a:bodyPr>
          <a:lstStyle/>
          <a:p>
            <a:pPr marL="0" indent="0">
              <a:buNone/>
            </a:pPr>
            <a:r>
              <a:rPr lang="en-US" dirty="0" smtClean="0">
                <a:solidFill>
                  <a:schemeClr val="tx2"/>
                </a:solidFill>
                <a:latin typeface="Times New Roman" panose="02020603050405020304" pitchFamily="18" charset="0"/>
                <a:cs typeface="Times New Roman" panose="02020603050405020304" pitchFamily="18" charset="0"/>
              </a:rPr>
              <a:t>Agile SDLC model is a combination of iterative process models with focus on process adaptability and customer satisfaction by rapid delivery of working software product.</a:t>
            </a:r>
          </a:p>
          <a:p>
            <a:pPr marL="0" indent="0">
              <a:buNone/>
            </a:pPr>
            <a:r>
              <a:rPr lang="en-US" dirty="0" smtClean="0">
                <a:solidFill>
                  <a:schemeClr val="tx2"/>
                </a:solidFill>
                <a:latin typeface="Times New Roman" panose="02020603050405020304" pitchFamily="18" charset="0"/>
                <a:cs typeface="Times New Roman" panose="02020603050405020304" pitchFamily="18" charset="0"/>
              </a:rPr>
              <a:t> </a:t>
            </a:r>
            <a:r>
              <a:rPr lang="en-US" dirty="0">
                <a:solidFill>
                  <a:schemeClr val="tx2"/>
                </a:solidFill>
                <a:latin typeface="Times New Roman" panose="02020603050405020304" pitchFamily="18" charset="0"/>
                <a:cs typeface="Times New Roman" panose="02020603050405020304" pitchFamily="18" charset="0"/>
              </a:rPr>
              <a:t>Agile methods break the product into small incremental builds. These builds are provided in iterations. Each iteration typically lasts from about one to three week</a:t>
            </a: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US" dirty="0">
              <a:solidFill>
                <a:schemeClr val="tx2"/>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1305229" y="3627915"/>
            <a:ext cx="3797624" cy="2225992"/>
          </a:xfrm>
          <a:prstGeom prst="rect">
            <a:avLst/>
          </a:prstGeom>
        </p:spPr>
      </p:pic>
      <p:pic>
        <p:nvPicPr>
          <p:cNvPr id="6" name="Picture 5"/>
          <p:cNvPicPr>
            <a:picLocks noChangeAspect="1"/>
          </p:cNvPicPr>
          <p:nvPr/>
        </p:nvPicPr>
        <p:blipFill rotWithShape="1">
          <a:blip r:embed="rId3"/>
          <a:srcRect t="36249" b="9481"/>
          <a:stretch/>
        </p:blipFill>
        <p:spPr>
          <a:xfrm>
            <a:off x="5604510" y="3941877"/>
            <a:ext cx="5429250" cy="1933303"/>
          </a:xfrm>
          <a:prstGeom prst="rect">
            <a:avLst/>
          </a:prstGeom>
        </p:spPr>
      </p:pic>
    </p:spTree>
    <p:extLst>
      <p:ext uri="{BB962C8B-B14F-4D97-AF65-F5344CB8AC3E}">
        <p14:creationId xmlns:p14="http://schemas.microsoft.com/office/powerpoint/2010/main" val="15432957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669" y="0"/>
            <a:ext cx="10058400" cy="718457"/>
          </a:xfrm>
        </p:spPr>
        <p:txBody>
          <a:bodyPr/>
          <a:lstStyle/>
          <a:p>
            <a:r>
              <a:rPr lang="en-GB" dirty="0" smtClean="0"/>
              <a:t>Advantages and Disadvantages</a:t>
            </a:r>
            <a:endParaRPr lang="en-IN" dirty="0"/>
          </a:p>
        </p:txBody>
      </p:sp>
      <p:sp>
        <p:nvSpPr>
          <p:cNvPr id="3" name="Content Placeholder 2"/>
          <p:cNvSpPr>
            <a:spLocks noGrp="1"/>
          </p:cNvSpPr>
          <p:nvPr>
            <p:ph idx="1"/>
          </p:nvPr>
        </p:nvSpPr>
        <p:spPr>
          <a:xfrm>
            <a:off x="831669" y="940525"/>
            <a:ext cx="10467702" cy="5721532"/>
          </a:xfrm>
        </p:spPr>
        <p:txBody>
          <a:bodyPr>
            <a:normAutofit lnSpcReduction="10000"/>
          </a:bodyPr>
          <a:lstStyle/>
          <a:p>
            <a:pPr marL="0" indent="0">
              <a:buNone/>
            </a:pPr>
            <a:r>
              <a:rPr lang="en-GB" b="1" dirty="0" smtClean="0">
                <a:solidFill>
                  <a:schemeClr val="tx2"/>
                </a:solidFill>
                <a:latin typeface="Times New Roman" panose="02020603050405020304" pitchFamily="18" charset="0"/>
                <a:cs typeface="Times New Roman" panose="02020603050405020304" pitchFamily="18" charset="0"/>
              </a:rPr>
              <a:t>Advantages</a:t>
            </a:r>
            <a:r>
              <a:rPr lang="en-GB" b="1" dirty="0" smtClean="0">
                <a:latin typeface="Times New Roman" panose="02020603050405020304" pitchFamily="18" charset="0"/>
                <a:cs typeface="Times New Roman" panose="02020603050405020304" pitchFamily="18" charset="0"/>
              </a:rPr>
              <a:t> :-</a:t>
            </a:r>
          </a:p>
          <a:p>
            <a:r>
              <a:rPr lang="en-GB" b="1" dirty="0" smtClean="0">
                <a:solidFill>
                  <a:schemeClr val="tx2"/>
                </a:solidFill>
                <a:latin typeface="Times New Roman" panose="02020603050405020304" pitchFamily="18" charset="0"/>
                <a:cs typeface="Times New Roman" panose="02020603050405020304" pitchFamily="18" charset="0"/>
              </a:rPr>
              <a:t>Adaptability to change </a:t>
            </a:r>
            <a:r>
              <a:rPr lang="en-GB" dirty="0" smtClean="0">
                <a:solidFill>
                  <a:schemeClr val="tx2"/>
                </a:solidFill>
                <a:latin typeface="Times New Roman" panose="02020603050405020304" pitchFamily="18" charset="0"/>
                <a:cs typeface="Times New Roman" panose="02020603050405020304" pitchFamily="18" charset="0"/>
              </a:rPr>
              <a:t>:- </a:t>
            </a:r>
            <a:r>
              <a:rPr lang="en-GB" dirty="0" err="1" smtClean="0">
                <a:solidFill>
                  <a:schemeClr val="tx2"/>
                </a:solidFill>
                <a:latin typeface="Times New Roman" panose="02020603050405020304" pitchFamily="18" charset="0"/>
                <a:cs typeface="Times New Roman" panose="02020603050405020304" pitchFamily="18" charset="0"/>
              </a:rPr>
              <a:t>Agile’s</a:t>
            </a:r>
            <a:r>
              <a:rPr lang="en-GB" dirty="0" smtClean="0">
                <a:solidFill>
                  <a:schemeClr val="tx2"/>
                </a:solidFill>
                <a:latin typeface="Times New Roman" panose="02020603050405020304" pitchFamily="18" charset="0"/>
                <a:cs typeface="Times New Roman" panose="02020603050405020304" pitchFamily="18" charset="0"/>
              </a:rPr>
              <a:t> flexibility allows teams to quickly respond </a:t>
            </a:r>
          </a:p>
          <a:p>
            <a:r>
              <a:rPr lang="en-GB" b="1" dirty="0" smtClean="0">
                <a:solidFill>
                  <a:schemeClr val="tx2"/>
                </a:solidFill>
                <a:latin typeface="Times New Roman" panose="02020603050405020304" pitchFamily="18" charset="0"/>
                <a:cs typeface="Times New Roman" panose="02020603050405020304" pitchFamily="18" charset="0"/>
              </a:rPr>
              <a:t>Reduced Risk </a:t>
            </a:r>
            <a:r>
              <a:rPr lang="en-GB" dirty="0" smtClean="0">
                <a:solidFill>
                  <a:schemeClr val="tx2"/>
                </a:solidFill>
                <a:latin typeface="Times New Roman" panose="02020603050405020304" pitchFamily="18" charset="0"/>
                <a:cs typeface="Times New Roman" panose="02020603050405020304" pitchFamily="18" charset="0"/>
              </a:rPr>
              <a:t>:- </a:t>
            </a:r>
            <a:r>
              <a:rPr lang="en-GB" dirty="0" err="1" smtClean="0">
                <a:solidFill>
                  <a:schemeClr val="tx2"/>
                </a:solidFill>
                <a:latin typeface="Times New Roman" panose="02020603050405020304" pitchFamily="18" charset="0"/>
                <a:cs typeface="Times New Roman" panose="02020603050405020304" pitchFamily="18" charset="0"/>
              </a:rPr>
              <a:t>Agile’s</a:t>
            </a:r>
            <a:r>
              <a:rPr lang="en-GB" dirty="0" smtClean="0">
                <a:solidFill>
                  <a:schemeClr val="tx2"/>
                </a:solidFill>
                <a:latin typeface="Times New Roman" panose="02020603050405020304" pitchFamily="18" charset="0"/>
                <a:cs typeface="Times New Roman" panose="02020603050405020304" pitchFamily="18" charset="0"/>
              </a:rPr>
              <a:t> incremental delivery and frequent feedback reduce the risk of the project failure.</a:t>
            </a:r>
          </a:p>
          <a:p>
            <a:r>
              <a:rPr lang="en-GB" b="1" dirty="0" smtClean="0">
                <a:solidFill>
                  <a:schemeClr val="tx2"/>
                </a:solidFill>
                <a:latin typeface="Times New Roman" panose="02020603050405020304" pitchFamily="18" charset="0"/>
                <a:cs typeface="Times New Roman" panose="02020603050405020304" pitchFamily="18" charset="0"/>
              </a:rPr>
              <a:t>Improved Quality </a:t>
            </a:r>
            <a:r>
              <a:rPr lang="en-GB" dirty="0" smtClean="0">
                <a:solidFill>
                  <a:schemeClr val="tx2"/>
                </a:solidFill>
                <a:latin typeface="Times New Roman" panose="02020603050405020304" pitchFamily="18" charset="0"/>
                <a:cs typeface="Times New Roman" panose="02020603050405020304" pitchFamily="18" charset="0"/>
              </a:rPr>
              <a:t>:- </a:t>
            </a:r>
            <a:r>
              <a:rPr lang="en-GB" dirty="0" err="1" smtClean="0">
                <a:solidFill>
                  <a:schemeClr val="tx2"/>
                </a:solidFill>
                <a:latin typeface="Times New Roman" panose="02020603050405020304" pitchFamily="18" charset="0"/>
                <a:cs typeface="Times New Roman" panose="02020603050405020304" pitchFamily="18" charset="0"/>
              </a:rPr>
              <a:t>Agile’s</a:t>
            </a:r>
            <a:r>
              <a:rPr lang="en-GB" dirty="0" smtClean="0">
                <a:solidFill>
                  <a:schemeClr val="tx2"/>
                </a:solidFill>
                <a:latin typeface="Times New Roman" panose="02020603050405020304" pitchFamily="18" charset="0"/>
                <a:cs typeface="Times New Roman" panose="02020603050405020304" pitchFamily="18" charset="0"/>
              </a:rPr>
              <a:t> focus on testing and continuous integration ensures higher quality products.</a:t>
            </a:r>
          </a:p>
          <a:p>
            <a:pPr marL="0" indent="0">
              <a:buNone/>
            </a:pPr>
            <a:r>
              <a:rPr lang="en-GB" b="1" dirty="0" smtClean="0">
                <a:solidFill>
                  <a:schemeClr val="tx2"/>
                </a:solidFill>
                <a:latin typeface="Times New Roman" panose="02020603050405020304" pitchFamily="18" charset="0"/>
                <a:cs typeface="Times New Roman" panose="02020603050405020304" pitchFamily="18" charset="0"/>
              </a:rPr>
              <a:t>Disadvantages :-</a:t>
            </a:r>
          </a:p>
          <a:p>
            <a:r>
              <a:rPr lang="en-GB" b="1" dirty="0" smtClean="0">
                <a:solidFill>
                  <a:schemeClr val="tx2"/>
                </a:solidFill>
                <a:latin typeface="Times New Roman" panose="02020603050405020304" pitchFamily="18" charset="0"/>
                <a:cs typeface="Times New Roman" panose="02020603050405020304" pitchFamily="18" charset="0"/>
              </a:rPr>
              <a:t>High Customer Involvement </a:t>
            </a:r>
            <a:r>
              <a:rPr lang="en-GB" dirty="0" smtClean="0">
                <a:solidFill>
                  <a:schemeClr val="tx2"/>
                </a:solidFill>
                <a:latin typeface="Times New Roman" panose="02020603050405020304" pitchFamily="18" charset="0"/>
                <a:cs typeface="Times New Roman" panose="02020603050405020304" pitchFamily="18" charset="0"/>
              </a:rPr>
              <a:t>:- </a:t>
            </a:r>
            <a:r>
              <a:rPr lang="en-GB" dirty="0" err="1" smtClean="0">
                <a:solidFill>
                  <a:schemeClr val="tx2"/>
                </a:solidFill>
                <a:latin typeface="Times New Roman" panose="02020603050405020304" pitchFamily="18" charset="0"/>
                <a:cs typeface="Times New Roman" panose="02020603050405020304" pitchFamily="18" charset="0"/>
              </a:rPr>
              <a:t>Agile’s</a:t>
            </a:r>
            <a:r>
              <a:rPr lang="en-GB" dirty="0" smtClean="0">
                <a:solidFill>
                  <a:schemeClr val="tx2"/>
                </a:solidFill>
                <a:latin typeface="Times New Roman" panose="02020603050405020304" pitchFamily="18" charset="0"/>
                <a:cs typeface="Times New Roman" panose="02020603050405020304" pitchFamily="18" charset="0"/>
              </a:rPr>
              <a:t> requires significant customer involvement, which can be time-consuming and demanding.</a:t>
            </a:r>
          </a:p>
          <a:p>
            <a:r>
              <a:rPr lang="en-GB" b="1" dirty="0" smtClean="0">
                <a:solidFill>
                  <a:schemeClr val="tx2"/>
                </a:solidFill>
                <a:latin typeface="Times New Roman" panose="02020603050405020304" pitchFamily="18" charset="0"/>
                <a:cs typeface="Times New Roman" panose="02020603050405020304" pitchFamily="18" charset="0"/>
              </a:rPr>
              <a:t>Difficulty in Scaling </a:t>
            </a:r>
            <a:r>
              <a:rPr lang="en-GB" dirty="0" smtClean="0">
                <a:solidFill>
                  <a:schemeClr val="tx2"/>
                </a:solidFill>
                <a:latin typeface="Times New Roman" panose="02020603050405020304" pitchFamily="18" charset="0"/>
                <a:cs typeface="Times New Roman" panose="02020603050405020304" pitchFamily="18" charset="0"/>
              </a:rPr>
              <a:t>:- Agile can be challenging to scale to large, distributed teams or complex projects.</a:t>
            </a:r>
          </a:p>
          <a:p>
            <a:r>
              <a:rPr lang="en-GB" b="1" dirty="0" smtClean="0">
                <a:solidFill>
                  <a:schemeClr val="tx2"/>
                </a:solidFill>
                <a:latin typeface="Times New Roman" panose="02020603050405020304" pitchFamily="18" charset="0"/>
                <a:cs typeface="Times New Roman" panose="02020603050405020304" pitchFamily="18" charset="0"/>
              </a:rPr>
              <a:t>Potential for Burnout </a:t>
            </a:r>
            <a:r>
              <a:rPr lang="en-GB" dirty="0" smtClean="0">
                <a:solidFill>
                  <a:schemeClr val="tx2"/>
                </a:solidFill>
                <a:latin typeface="Times New Roman" panose="02020603050405020304" pitchFamily="18" charset="0"/>
                <a:cs typeface="Times New Roman" panose="02020603050405020304" pitchFamily="18" charset="0"/>
              </a:rPr>
              <a:t>:- </a:t>
            </a:r>
            <a:r>
              <a:rPr lang="en-GB" dirty="0" err="1" smtClean="0">
                <a:solidFill>
                  <a:schemeClr val="tx2"/>
                </a:solidFill>
                <a:latin typeface="Times New Roman" panose="02020603050405020304" pitchFamily="18" charset="0"/>
                <a:cs typeface="Times New Roman" panose="02020603050405020304" pitchFamily="18" charset="0"/>
              </a:rPr>
              <a:t>Agile’s</a:t>
            </a:r>
            <a:r>
              <a:rPr lang="en-GB" dirty="0" smtClean="0">
                <a:solidFill>
                  <a:schemeClr val="tx2"/>
                </a:solidFill>
                <a:latin typeface="Times New Roman" panose="02020603050405020304" pitchFamily="18" charset="0"/>
                <a:cs typeface="Times New Roman" panose="02020603050405020304" pitchFamily="18" charset="0"/>
              </a:rPr>
              <a:t> fast paced and iterative nature can lead to burnout if not managed properly.</a:t>
            </a:r>
          </a:p>
          <a:p>
            <a:pPr marL="0" indent="0">
              <a:buNone/>
            </a:pPr>
            <a:endParaRPr lang="en-IN" dirty="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84351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16" y="-211323"/>
            <a:ext cx="10075817" cy="979714"/>
          </a:xfrm>
        </p:spPr>
        <p:txBody>
          <a:bodyPr/>
          <a:lstStyle/>
          <a:p>
            <a:r>
              <a:rPr lang="en-GB" dirty="0" smtClean="0"/>
              <a:t>Iterative Model</a:t>
            </a:r>
            <a:endParaRPr lang="en-IN" dirty="0"/>
          </a:p>
        </p:txBody>
      </p:sp>
      <p:sp>
        <p:nvSpPr>
          <p:cNvPr id="3" name="Content Placeholder 2"/>
          <p:cNvSpPr>
            <a:spLocks noGrp="1"/>
          </p:cNvSpPr>
          <p:nvPr>
            <p:ph idx="1"/>
          </p:nvPr>
        </p:nvSpPr>
        <p:spPr>
          <a:xfrm>
            <a:off x="779416" y="849374"/>
            <a:ext cx="10554790" cy="5606141"/>
          </a:xfrm>
        </p:spPr>
        <p:txBody>
          <a:bodyPr>
            <a:normAutofit/>
          </a:bodyPr>
          <a:lstStyle/>
          <a:p>
            <a:pPr marL="0" indent="0">
              <a:buNone/>
            </a:pPr>
            <a:r>
              <a:rPr lang="en-GB" dirty="0" smtClean="0">
                <a:solidFill>
                  <a:schemeClr val="tx2"/>
                </a:solidFill>
                <a:latin typeface="Times New Roman" panose="02020603050405020304" pitchFamily="18" charset="0"/>
                <a:cs typeface="Times New Roman" panose="02020603050405020304" pitchFamily="18" charset="0"/>
              </a:rPr>
              <a:t>Iterative model is a process of software development where requirements are broken down into multiple standalone modules of software development cycle. This process involves repeating the development cycle multiple times. Feedback from each iteration is used </a:t>
            </a:r>
            <a:r>
              <a:rPr lang="en-IN" dirty="0" smtClean="0">
                <a:solidFill>
                  <a:schemeClr val="tx2"/>
                </a:solidFill>
                <a:latin typeface="Times New Roman" panose="02020603050405020304" pitchFamily="18" charset="0"/>
                <a:cs typeface="Times New Roman" panose="02020603050405020304" pitchFamily="18" charset="0"/>
              </a:rPr>
              <a:t>to reach customer expectations.</a:t>
            </a:r>
            <a:endParaRPr lang="en-GB" dirty="0">
              <a:solidFill>
                <a:schemeClr val="tx2"/>
              </a:solidFill>
              <a:latin typeface="Times New Roman" panose="02020603050405020304" pitchFamily="18" charset="0"/>
              <a:cs typeface="Times New Roman" panose="02020603050405020304" pitchFamily="18" charset="0"/>
            </a:endParaRPr>
          </a:p>
          <a:p>
            <a:pPr marL="0" indent="0">
              <a:buNone/>
            </a:pPr>
            <a:endParaRPr lang="en-GB" dirty="0" smtClean="0">
              <a:solidFill>
                <a:schemeClr val="tx2"/>
              </a:solidFill>
              <a:latin typeface="Times New Roman" panose="02020603050405020304" pitchFamily="18" charset="0"/>
              <a:cs typeface="Times New Roman" panose="02020603050405020304" pitchFamily="18" charset="0"/>
            </a:endParaRPr>
          </a:p>
          <a:p>
            <a:pPr marL="0" indent="0">
              <a:buNone/>
            </a:pPr>
            <a:endParaRPr lang="en-GB" dirty="0">
              <a:solidFill>
                <a:schemeClr val="tx2"/>
              </a:solidFill>
              <a:latin typeface="Times New Roman" panose="02020603050405020304" pitchFamily="18" charset="0"/>
              <a:cs typeface="Times New Roman" panose="02020603050405020304" pitchFamily="18" charset="0"/>
            </a:endParaRPr>
          </a:p>
          <a:p>
            <a:endParaRPr lang="en-GB" b="1" dirty="0" smtClean="0">
              <a:solidFill>
                <a:schemeClr val="tx2"/>
              </a:solidFill>
              <a:latin typeface="Times New Roman" panose="02020603050405020304" pitchFamily="18" charset="0"/>
              <a:cs typeface="Times New Roman" panose="02020603050405020304" pitchFamily="18" charset="0"/>
            </a:endParaRPr>
          </a:p>
          <a:p>
            <a:endParaRPr lang="en-GB" b="1" dirty="0">
              <a:solidFill>
                <a:schemeClr val="tx2"/>
              </a:solidFill>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rotWithShape="1">
          <a:blip r:embed="rId2"/>
          <a:srcRect b="7858"/>
          <a:stretch/>
        </p:blipFill>
        <p:spPr>
          <a:xfrm>
            <a:off x="2562497" y="2762794"/>
            <a:ext cx="6072052" cy="37299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705527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Cherry Blossom 16x9">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17.potx" id="{A8D831F9-2DA4-4700-B230-431725864604}" vid="{ED9A2A59-32A4-4461-8593-D9E87F204B18}"/>
    </a:ext>
  </a:extLst>
</a:theme>
</file>

<file path=ppt/theme/theme2.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1075</TotalTime>
  <Words>639</Words>
  <Application>Microsoft Office PowerPoint</Application>
  <PresentationFormat>Widescreen</PresentationFormat>
  <Paragraphs>80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Cambria</vt:lpstr>
      <vt:lpstr>Times New Roman</vt:lpstr>
      <vt:lpstr>Wingdings</vt:lpstr>
      <vt:lpstr>Cherry Blossom 16x9</vt:lpstr>
      <vt:lpstr>Software  Development life cycle</vt:lpstr>
      <vt:lpstr>Software Development life cycle:-(SDLC) </vt:lpstr>
      <vt:lpstr>SDLC Phases</vt:lpstr>
      <vt:lpstr>Life Cycle Models </vt:lpstr>
      <vt:lpstr>Waterfall model</vt:lpstr>
      <vt:lpstr>Advantages and Disadvantages</vt:lpstr>
      <vt:lpstr>Agile Model</vt:lpstr>
      <vt:lpstr>Advantages and Disadvantages</vt:lpstr>
      <vt:lpstr>Iterative Model</vt:lpstr>
      <vt:lpstr>Advantages and Disadvantages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Application Security Secure SDLC</dc:title>
  <dc:creator>Lenovo</dc:creator>
  <cp:lastModifiedBy>Lenovo</cp:lastModifiedBy>
  <cp:revision>54</cp:revision>
  <dcterms:created xsi:type="dcterms:W3CDTF">2025-07-28T17:23:47Z</dcterms:created>
  <dcterms:modified xsi:type="dcterms:W3CDTF">2025-07-31T17:32:19Z</dcterms:modified>
</cp:coreProperties>
</file>

<file path=docProps/thumbnail.jpeg>
</file>